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7" r:id="rId8"/>
    <p:sldId id="266" r:id="rId9"/>
    <p:sldId id="265" r:id="rId10"/>
    <p:sldId id="263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58" d="100"/>
          <a:sy n="58" d="100"/>
        </p:scale>
        <p:origin x="108" y="16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09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8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7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33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383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1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2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74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69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5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25BC31-A07A-4D0A-96F1-C63B83A3FC6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2E056EE-007F-4BD1-AC67-EC7D77ADE83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02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47D39-EFDD-492A-83B2-20A51B090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US" sz="4800" dirty="0"/>
              <a:t>Zoning District Prediction using Data Mining Techniques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A753DF-DE79-4B7F-8D2E-1BBEF575E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Daniel Le</a:t>
            </a:r>
          </a:p>
          <a:p>
            <a:r>
              <a:rPr lang="en-US" dirty="0">
                <a:solidFill>
                  <a:srgbClr val="FFFFFF"/>
                </a:solidFill>
              </a:rPr>
              <a:t>Texas state University</a:t>
            </a:r>
          </a:p>
          <a:p>
            <a:r>
              <a:rPr lang="en-US" dirty="0">
                <a:solidFill>
                  <a:srgbClr val="FFFFFF"/>
                </a:solidFill>
              </a:rPr>
              <a:t>CS 4315: Data Mining – Spring 2019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733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EDD75-364E-4D50-857F-3664C9E6F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1" y="-1"/>
            <a:ext cx="1752268" cy="64202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F0D17-2ECE-476F-90A1-CF889B01C046}"/>
              </a:ext>
            </a:extLst>
          </p:cNvPr>
          <p:cNvSpPr txBox="1"/>
          <p:nvPr/>
        </p:nvSpPr>
        <p:spPr>
          <a:xfrm>
            <a:off x="8247221" y="160421"/>
            <a:ext cx="39262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Geometric Predicate: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“contains”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Feature Area / Zone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Feature Count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21F383-CA9B-4D5B-9C0D-2C1F0443E43E}"/>
              </a:ext>
            </a:extLst>
          </p:cNvPr>
          <p:cNvSpPr txBox="1"/>
          <p:nvPr/>
        </p:nvSpPr>
        <p:spPr>
          <a:xfrm>
            <a:off x="779715" y="2555411"/>
            <a:ext cx="1601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Forest </a:t>
            </a:r>
          </a:p>
          <a:p>
            <a:pPr algn="ctr"/>
            <a:r>
              <a:rPr lang="en-US" sz="1200" dirty="0"/>
              <a:t>(n=100 estimators)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2E4A8-D5F2-4ADD-9E08-00B827CB7231}"/>
              </a:ext>
            </a:extLst>
          </p:cNvPr>
          <p:cNvSpPr txBox="1"/>
          <p:nvPr/>
        </p:nvSpPr>
        <p:spPr>
          <a:xfrm>
            <a:off x="5866138" y="2546516"/>
            <a:ext cx="14385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</a:t>
            </a:r>
          </a:p>
          <a:p>
            <a:pPr algn="ctr"/>
            <a:r>
              <a:rPr lang="en-US" sz="1100" dirty="0"/>
              <a:t>(entropy)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3A72C2-3B8E-4A60-8127-808B7854E6AB}"/>
              </a:ext>
            </a:extLst>
          </p:cNvPr>
          <p:cNvSpPr txBox="1"/>
          <p:nvPr/>
        </p:nvSpPr>
        <p:spPr>
          <a:xfrm>
            <a:off x="3322223" y="2546516"/>
            <a:ext cx="14385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Decision Tree</a:t>
            </a:r>
          </a:p>
          <a:p>
            <a:pPr algn="ctr"/>
            <a:r>
              <a:rPr lang="en-US" sz="1200" dirty="0"/>
              <a:t>(Gini)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510A74-1A09-4E54-8BD3-B93841D48815}"/>
              </a:ext>
            </a:extLst>
          </p:cNvPr>
          <p:cNvSpPr txBox="1"/>
          <p:nvPr/>
        </p:nvSpPr>
        <p:spPr>
          <a:xfrm>
            <a:off x="3747981" y="5816187"/>
            <a:ext cx="5870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kNN</a:t>
            </a:r>
            <a:endParaRPr lang="en-US" dirty="0"/>
          </a:p>
          <a:p>
            <a:r>
              <a:rPr lang="en-US" sz="1200" dirty="0"/>
              <a:t>(k=4)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2515F3-AAC9-4305-80D4-1E5F9BBE083F}"/>
              </a:ext>
            </a:extLst>
          </p:cNvPr>
          <p:cNvSpPr txBox="1"/>
          <p:nvPr/>
        </p:nvSpPr>
        <p:spPr>
          <a:xfrm>
            <a:off x="5834501" y="5723854"/>
            <a:ext cx="18725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Ensemble </a:t>
            </a:r>
          </a:p>
          <a:p>
            <a:pPr algn="ctr"/>
            <a:r>
              <a:rPr lang="en-US" sz="1200" dirty="0"/>
              <a:t>(Balanced Voting Classifier:</a:t>
            </a:r>
          </a:p>
          <a:p>
            <a:pPr algn="ctr"/>
            <a:r>
              <a:rPr lang="en-US" sz="1200" dirty="0"/>
              <a:t>Random Forest, </a:t>
            </a:r>
          </a:p>
          <a:p>
            <a:pPr algn="ctr"/>
            <a:r>
              <a:rPr lang="en-US" sz="1200" dirty="0"/>
              <a:t>Decision Tree (entropy)</a:t>
            </a:r>
          </a:p>
          <a:p>
            <a:pPr algn="ctr"/>
            <a:r>
              <a:rPr lang="en-US" sz="1200" dirty="0"/>
              <a:t>KNN)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639C15-8858-4FF5-BEE2-1090B868AA7A}"/>
              </a:ext>
            </a:extLst>
          </p:cNvPr>
          <p:cNvSpPr txBox="1"/>
          <p:nvPr/>
        </p:nvSpPr>
        <p:spPr>
          <a:xfrm>
            <a:off x="940150" y="5846674"/>
            <a:ext cx="1597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 Vector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7786F-C09E-4CE4-8FCA-3716900F6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02"/>
          <a:stretch/>
        </p:blipFill>
        <p:spPr>
          <a:xfrm>
            <a:off x="290033" y="477607"/>
            <a:ext cx="2105573" cy="2068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7393CD-07C3-46AA-ACD0-934DFDA54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278" y="430816"/>
            <a:ext cx="2184095" cy="211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95645-9E44-478B-9768-3170C1BD8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660" y="410236"/>
            <a:ext cx="2196392" cy="2136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EA0DCF-D278-45EB-B028-63B74398E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96" y="3558380"/>
            <a:ext cx="2382044" cy="22877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FCDF56-4089-448C-AE67-5280F0D85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8646" y="3442993"/>
            <a:ext cx="2552359" cy="24517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053276-A2EA-4F80-A666-6FA33E287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6494" y="3415782"/>
            <a:ext cx="2488351" cy="24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54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FC6A-024B-4BF9-A0EF-53337377D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54A09-35EA-4FA3-BDA3-9DB45BCD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do not classify Industrial zones very well</a:t>
            </a:r>
          </a:p>
          <a:p>
            <a:pPr lvl="1"/>
            <a:r>
              <a:rPr lang="en-US"/>
              <a:t>Imbalanced </a:t>
            </a:r>
            <a:r>
              <a:rPr lang="en-US" dirty="0"/>
              <a:t>dataset, only 88/7219 (1.2%) are classified as Industrial Zones</a:t>
            </a:r>
          </a:p>
          <a:p>
            <a:r>
              <a:rPr lang="en-US" dirty="0"/>
              <a:t>Many features are present in all classes</a:t>
            </a:r>
          </a:p>
          <a:p>
            <a:pPr lvl="1"/>
            <a:r>
              <a:rPr lang="en-US" dirty="0"/>
              <a:t>Is it reasonable to weight certain features in order to have them classify more Industrial Zones?</a:t>
            </a:r>
          </a:p>
          <a:p>
            <a:r>
              <a:rPr lang="en-US" dirty="0"/>
              <a:t>Need to get a more accurate number for %Area</a:t>
            </a:r>
          </a:p>
          <a:p>
            <a:pPr lvl="1"/>
            <a:r>
              <a:rPr lang="en-US" dirty="0"/>
              <a:t>Ran into processing time issue for “clipping” every feature (2.4 million features) to every zone (21k) </a:t>
            </a:r>
          </a:p>
          <a:p>
            <a:r>
              <a:rPr lang="en-US" dirty="0"/>
              <a:t>Consider more feature selection</a:t>
            </a:r>
          </a:p>
          <a:p>
            <a:pPr lvl="1"/>
            <a:r>
              <a:rPr lang="en-US" dirty="0"/>
              <a:t>Remove redundant features and select important features</a:t>
            </a:r>
          </a:p>
          <a:p>
            <a:r>
              <a:rPr lang="en-US" dirty="0"/>
              <a:t>Learn more about parameters for data mining/machine learning models to increase accuracy</a:t>
            </a:r>
          </a:p>
          <a:p>
            <a:r>
              <a:rPr lang="en-US" dirty="0"/>
              <a:t>Other performance measures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876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3FD8F-0CFE-4B3E-9618-0525EB13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2A264-6CF5-46FA-A9CD-B4707F925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with Dr. Jelena </a:t>
            </a:r>
            <a:r>
              <a:rPr lang="en-US" dirty="0" err="1"/>
              <a:t>Tesic’s</a:t>
            </a:r>
            <a:r>
              <a:rPr lang="en-US" dirty="0"/>
              <a:t> Group</a:t>
            </a:r>
          </a:p>
          <a:p>
            <a:pPr lvl="1"/>
            <a:r>
              <a:rPr lang="en-US" dirty="0"/>
              <a:t>Process and clean City of Austin data for input into deep learning model</a:t>
            </a:r>
          </a:p>
          <a:p>
            <a:pPr lvl="2"/>
            <a:r>
              <a:rPr lang="en-US" dirty="0"/>
              <a:t>Planimetric Data</a:t>
            </a:r>
          </a:p>
          <a:p>
            <a:pPr lvl="2"/>
            <a:r>
              <a:rPr lang="en-US" dirty="0"/>
              <a:t>Aerial Imagery</a:t>
            </a:r>
          </a:p>
          <a:p>
            <a:pPr marL="384048" lvl="2" indent="0">
              <a:buNone/>
            </a:pPr>
            <a:endParaRPr lang="en-US" dirty="0"/>
          </a:p>
          <a:p>
            <a:pPr lvl="1"/>
            <a:r>
              <a:rPr lang="en-US" dirty="0"/>
              <a:t>This project is part of the exploratory data analysis and knowledge discovery</a:t>
            </a:r>
          </a:p>
          <a:p>
            <a:pPr lvl="2"/>
            <a:r>
              <a:rPr lang="en-US" dirty="0"/>
              <a:t>Want to see what we can learn about the data before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802150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597F-06A2-4BB9-A703-4E2880D85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Datasets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87F2B-AD51-47E8-BC46-AD2903AF9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City of Austin Planimetric Data (n = 2,410,915)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Contains manually labelled and digitized urban features for the entire City of Austin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38 different features, including, but not limited to: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Structures, Paved Parking, Paved Road, Unpaved Road, Open Space, Gravel/Sandpit, Golf Course, Recreational Area, Athletic Field, Patio, Landfill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City of Austin Neighborhood Planning Boundaries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Boundaries of Neighborhoods in Austin (Used to reduce dataset)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City of Austin Zoning Districts (n = 21,837)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Boundaries of 39 different zoning districts in Austin.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Goal is to predict a zoning district</a:t>
            </a:r>
          </a:p>
        </p:txBody>
      </p:sp>
    </p:spTree>
    <p:extLst>
      <p:ext uri="{BB962C8B-B14F-4D97-AF65-F5344CB8AC3E}">
        <p14:creationId xmlns:p14="http://schemas.microsoft.com/office/powerpoint/2010/main" val="2002367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17A7F470-6DD8-4238-AE3B-DA2B38A0D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4" y="201613"/>
            <a:ext cx="7178022" cy="594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2DEDA6-082E-46AF-A419-CDABC7FA4B5E}"/>
              </a:ext>
            </a:extLst>
          </p:cNvPr>
          <p:cNvSpPr txBox="1"/>
          <p:nvPr/>
        </p:nvSpPr>
        <p:spPr>
          <a:xfrm>
            <a:off x="7668126" y="201613"/>
            <a:ext cx="32973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Black:</a:t>
            </a:r>
          </a:p>
          <a:p>
            <a:r>
              <a:rPr lang="en-US" dirty="0"/>
              <a:t>n = 2,410,915</a:t>
            </a:r>
          </a:p>
          <a:p>
            <a:r>
              <a:rPr lang="en-US" dirty="0"/>
              <a:t>Manually labelled urban features</a:t>
            </a:r>
          </a:p>
          <a:p>
            <a:endParaRPr lang="en-US" dirty="0"/>
          </a:p>
          <a:p>
            <a:r>
              <a:rPr lang="en-US" dirty="0"/>
              <a:t>Blue:</a:t>
            </a:r>
          </a:p>
          <a:p>
            <a:r>
              <a:rPr lang="en-US" dirty="0"/>
              <a:t>n = 21,837</a:t>
            </a:r>
          </a:p>
          <a:p>
            <a:r>
              <a:rPr lang="en-US" dirty="0"/>
              <a:t>Austin Zoning District Boundaries</a:t>
            </a:r>
          </a:p>
        </p:txBody>
      </p:sp>
    </p:spTree>
    <p:extLst>
      <p:ext uri="{BB962C8B-B14F-4D97-AF65-F5344CB8AC3E}">
        <p14:creationId xmlns:p14="http://schemas.microsoft.com/office/powerpoint/2010/main" val="1120269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EDD75-364E-4D50-857F-3664C9E6F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58" y="94098"/>
            <a:ext cx="6750987" cy="7484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Processing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1036C-2A17-41D0-A214-32725B138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00" y="1433954"/>
            <a:ext cx="2507260" cy="3515036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1800" dirty="0"/>
              <a:t>Use QGIS for feature generation:</a:t>
            </a:r>
          </a:p>
          <a:p>
            <a:pPr lvl="1"/>
            <a:r>
              <a:rPr lang="en-US" sz="1600" dirty="0"/>
              <a:t>For every zone</a:t>
            </a:r>
          </a:p>
          <a:p>
            <a:pPr lvl="2"/>
            <a:r>
              <a:rPr lang="en-US" dirty="0"/>
              <a:t>Count number of features for each unique class</a:t>
            </a:r>
          </a:p>
          <a:p>
            <a:pPr lvl="2"/>
            <a:r>
              <a:rPr lang="en-US" dirty="0"/>
              <a:t>Calculate total area for each class</a:t>
            </a:r>
          </a:p>
          <a:p>
            <a:pPr lvl="2"/>
            <a:endParaRPr lang="en-US" dirty="0"/>
          </a:p>
          <a:p>
            <a:pPr lvl="1"/>
            <a:r>
              <a:rPr lang="en-US" sz="1600" dirty="0"/>
              <a:t>Example:</a:t>
            </a:r>
          </a:p>
          <a:p>
            <a:pPr lvl="2"/>
            <a:r>
              <a:rPr lang="en-US" dirty="0"/>
              <a:t>Commercial Zone</a:t>
            </a:r>
          </a:p>
          <a:p>
            <a:pPr lvl="2"/>
            <a:r>
              <a:rPr lang="en-US" dirty="0"/>
              <a:t>6 structures</a:t>
            </a:r>
          </a:p>
          <a:p>
            <a:pPr lvl="2"/>
            <a:r>
              <a:rPr lang="en-US" dirty="0"/>
              <a:t>Area (Structure) / Area of Zone = 10%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F0D17-2ECE-476F-90A1-CF889B01C046}"/>
              </a:ext>
            </a:extLst>
          </p:cNvPr>
          <p:cNvSpPr txBox="1"/>
          <p:nvPr/>
        </p:nvSpPr>
        <p:spPr>
          <a:xfrm>
            <a:off x="8247221" y="160421"/>
            <a:ext cx="3926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Features that are very long cannot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Processing time is too long to “cut” each polygon feature to each zone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Did not have time to find faster processing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Only took features where the area is smaller than the zone area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BE8CC-380F-4FFB-BF1B-CCAC40B49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49" y="936648"/>
            <a:ext cx="5156295" cy="533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43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A6AE-E9A3-489B-B4CC-D18370BC4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5200648" cy="1450757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23D1E-9C09-46CB-A2C7-5F60C072A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84420" cy="4023360"/>
          </a:xfrm>
        </p:spPr>
        <p:txBody>
          <a:bodyPr/>
          <a:lstStyle/>
          <a:p>
            <a:r>
              <a:rPr lang="en-US" dirty="0"/>
              <a:t>Used Jupyter Notebook for Data Analysis and Exploration</a:t>
            </a:r>
          </a:p>
          <a:p>
            <a:pPr lvl="1"/>
            <a:r>
              <a:rPr lang="en-US" dirty="0"/>
              <a:t>Raw data contains |X| = 66 features</a:t>
            </a:r>
          </a:p>
          <a:p>
            <a:pPr lvl="1"/>
            <a:r>
              <a:rPr lang="en-US" dirty="0"/>
              <a:t>Contains |Y| = 39 different labels</a:t>
            </a:r>
          </a:p>
          <a:p>
            <a:pPr lvl="2"/>
            <a:r>
              <a:rPr lang="en-US" dirty="0"/>
              <a:t>Reduce 39 different labels down to 4 categories |Y| = 4</a:t>
            </a:r>
          </a:p>
          <a:p>
            <a:pPr lvl="1"/>
            <a:r>
              <a:rPr lang="en-US" dirty="0"/>
              <a:t>Can the set of features be reduced?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A03D4-279A-4BDA-9FCA-2E5C67D78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913" y="1011981"/>
            <a:ext cx="5200648" cy="41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0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DCDD5-D4FC-4DD5-AEB0-428B9307A4C4}"/>
              </a:ext>
            </a:extLst>
          </p:cNvPr>
          <p:cNvSpPr txBox="1"/>
          <p:nvPr/>
        </p:nvSpPr>
        <p:spPr>
          <a:xfrm>
            <a:off x="1143019" y="3412011"/>
            <a:ext cx="236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Law Distribution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DC9A11-2294-4D13-A870-404F0601B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2" y="3781343"/>
            <a:ext cx="3457241" cy="22851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6A5C466-010B-4F47-9ABB-2A1A3DCC7588}"/>
              </a:ext>
            </a:extLst>
          </p:cNvPr>
          <p:cNvSpPr txBox="1"/>
          <p:nvPr/>
        </p:nvSpPr>
        <p:spPr>
          <a:xfrm>
            <a:off x="5423376" y="3291695"/>
            <a:ext cx="92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1AAA93-A1E3-472B-991D-B7B5445C6459}"/>
              </a:ext>
            </a:extLst>
          </p:cNvPr>
          <p:cNvSpPr txBox="1"/>
          <p:nvPr/>
        </p:nvSpPr>
        <p:spPr>
          <a:xfrm>
            <a:off x="337156" y="642022"/>
            <a:ext cx="7201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Imbalanced Dataset (7219 instances)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Residential – 4321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Commercial – 2195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 Purpose – 615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Industrial – 88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Power Law Relationship – Many small zones, very few large zones</a:t>
            </a:r>
          </a:p>
          <a:p>
            <a:r>
              <a:rPr lang="en-US" dirty="0"/>
              <a:t>Many features (60 different) with various relationships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44F795A-7806-42A6-BA41-960BE016F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767" y="3664864"/>
            <a:ext cx="4070210" cy="2541537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42C0837-B244-4C54-BE25-B4D65EF7DCA6}"/>
              </a:ext>
            </a:extLst>
          </p:cNvPr>
          <p:cNvSpPr/>
          <p:nvPr/>
        </p:nvSpPr>
        <p:spPr>
          <a:xfrm>
            <a:off x="6346257" y="3756111"/>
            <a:ext cx="304800" cy="2964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AD2C54-1993-4B4B-91A8-39A77003B747}"/>
              </a:ext>
            </a:extLst>
          </p:cNvPr>
          <p:cNvSpPr/>
          <p:nvPr/>
        </p:nvSpPr>
        <p:spPr>
          <a:xfrm flipH="1" flipV="1">
            <a:off x="4739357" y="4575876"/>
            <a:ext cx="447151" cy="3693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7CE0F8-E71F-4EC2-BEE2-B8BF2E7A4360}"/>
              </a:ext>
            </a:extLst>
          </p:cNvPr>
          <p:cNvSpPr/>
          <p:nvPr/>
        </p:nvSpPr>
        <p:spPr>
          <a:xfrm flipH="1" flipV="1">
            <a:off x="6093157" y="5007822"/>
            <a:ext cx="711549" cy="4972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379E654-2C84-4832-93AA-3D62C1BADE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530850" cy="641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tx1"/>
                </a:solidFill>
              </a:rPr>
              <a:t>Data Exploration and Analysis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107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DD75-364E-4D50-857F-3664C9E6F5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530850" cy="64135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Data Exploration and 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BBCD5A-C5E6-4ABA-B7F1-310E904A9B30}"/>
              </a:ext>
            </a:extLst>
          </p:cNvPr>
          <p:cNvSpPr txBox="1"/>
          <p:nvPr/>
        </p:nvSpPr>
        <p:spPr>
          <a:xfrm>
            <a:off x="353198" y="770359"/>
            <a:ext cx="942446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Features for each Zone Ranked High to Low (Count):</a:t>
            </a:r>
          </a:p>
          <a:p>
            <a:r>
              <a:rPr lang="en-US" sz="1100" b="1" dirty="0"/>
              <a:t>Residential</a:t>
            </a:r>
            <a:r>
              <a:rPr lang="en-US" sz="1100" dirty="0"/>
              <a:t> (Structure, Patio, Sidewalk, Uncovered Deck, Pavement, In Ground Pool, Paved Driveway, Covered Deck, Unpaved Driveway, Courtyard)</a:t>
            </a:r>
          </a:p>
          <a:p>
            <a:endParaRPr lang="en-US" sz="1100" dirty="0"/>
          </a:p>
          <a:p>
            <a:r>
              <a:rPr lang="en-US" sz="1100" b="1" dirty="0"/>
              <a:t>Commercial</a:t>
            </a:r>
            <a:r>
              <a:rPr lang="en-US" sz="1100" dirty="0"/>
              <a:t> (Structure, Sidewalk, Pavement, Patio, Uncovered Deck, Paved Driveway, Unpaved Driveway, In Ground Pool, Courtyard, Paved Parking)</a:t>
            </a:r>
          </a:p>
          <a:p>
            <a:endParaRPr lang="en-US" sz="1100" dirty="0"/>
          </a:p>
          <a:p>
            <a:r>
              <a:rPr lang="en-US" sz="1100" b="1" dirty="0"/>
              <a:t>Industrial</a:t>
            </a:r>
            <a:r>
              <a:rPr lang="en-US" sz="1100" dirty="0"/>
              <a:t> (Pavement, Sidewalk, Structure, Patio, </a:t>
            </a:r>
            <a:r>
              <a:rPr lang="en-US" sz="1100" dirty="0">
                <a:solidFill>
                  <a:srgbClr val="0070C0"/>
                </a:solidFill>
              </a:rPr>
              <a:t>Tank</a:t>
            </a:r>
            <a:r>
              <a:rPr lang="en-US" sz="1100" dirty="0"/>
              <a:t>, Paved Parking, Paved Driveway, Uncovered Deck, Courtyard, Open Storage)</a:t>
            </a:r>
          </a:p>
          <a:p>
            <a:endParaRPr lang="en-US" sz="1100" dirty="0"/>
          </a:p>
          <a:p>
            <a:r>
              <a:rPr lang="en-US" sz="1100" b="1" dirty="0"/>
              <a:t>Special Purpose </a:t>
            </a:r>
            <a:r>
              <a:rPr lang="en-US" sz="1100" dirty="0"/>
              <a:t>(Structure, Pavement, Sidewalk, Patio, Paved Driveway, Uncovered Deck, Courtyard, Paved Parking, Open Space, In Ground Pool)</a:t>
            </a:r>
          </a:p>
          <a:p>
            <a:endParaRPr lang="en-US" sz="1100" dirty="0"/>
          </a:p>
          <a:p>
            <a:endParaRPr lang="en-US" sz="1100" dirty="0"/>
          </a:p>
          <a:p>
            <a:r>
              <a:rPr lang="en-US" dirty="0"/>
              <a:t>Top 10 Features for each Zone Ranked High to Low (Area):</a:t>
            </a:r>
            <a:endParaRPr lang="en-US" sz="1100" dirty="0"/>
          </a:p>
          <a:p>
            <a:r>
              <a:rPr lang="en-US" sz="1100" b="1" dirty="0"/>
              <a:t>Residential</a:t>
            </a:r>
            <a:r>
              <a:rPr lang="en-US" sz="1100" dirty="0"/>
              <a:t> (Structure, Patio, Sidewalk, </a:t>
            </a:r>
            <a:r>
              <a:rPr lang="en-US" sz="1100" dirty="0">
                <a:solidFill>
                  <a:srgbClr val="0070C0"/>
                </a:solidFill>
              </a:rPr>
              <a:t>Uncovered Deck</a:t>
            </a:r>
            <a:r>
              <a:rPr lang="en-US" sz="1100" dirty="0"/>
              <a:t>, Paved Driveway, Pavement, </a:t>
            </a:r>
            <a:r>
              <a:rPr lang="en-US" sz="1100" dirty="0">
                <a:solidFill>
                  <a:srgbClr val="0070C0"/>
                </a:solidFill>
              </a:rPr>
              <a:t>In Ground Pool</a:t>
            </a:r>
            <a:r>
              <a:rPr lang="en-US" sz="1100" dirty="0"/>
              <a:t>, Unpaved Driveway, Paved Parking, Unpaved Athletic Field)</a:t>
            </a:r>
          </a:p>
          <a:p>
            <a:endParaRPr lang="en-US" sz="1100" dirty="0"/>
          </a:p>
          <a:p>
            <a:r>
              <a:rPr lang="en-US" sz="1100" b="1" dirty="0"/>
              <a:t>Commercial</a:t>
            </a:r>
            <a:r>
              <a:rPr lang="en-US" sz="1100" dirty="0"/>
              <a:t> (Structure, Patio, Sidewalk, Pavement, Paved Parking, Unpaved Parking, </a:t>
            </a:r>
            <a:r>
              <a:rPr lang="en-US" sz="1100" dirty="0">
                <a:solidFill>
                  <a:srgbClr val="0070C0"/>
                </a:solidFill>
              </a:rPr>
              <a:t>Uncovered Deck</a:t>
            </a:r>
            <a:r>
              <a:rPr lang="en-US" sz="1100" dirty="0"/>
              <a:t>, Paved Driveway, </a:t>
            </a:r>
            <a:r>
              <a:rPr lang="en-US" sz="1100" dirty="0">
                <a:solidFill>
                  <a:srgbClr val="0070C0"/>
                </a:solidFill>
              </a:rPr>
              <a:t>Open Storage</a:t>
            </a:r>
            <a:r>
              <a:rPr lang="en-US" sz="1100" dirty="0"/>
              <a:t>, Unpaved Driveway)</a:t>
            </a:r>
          </a:p>
          <a:p>
            <a:endParaRPr lang="en-US" sz="1100" dirty="0"/>
          </a:p>
          <a:p>
            <a:r>
              <a:rPr lang="en-US" sz="1100" b="1" dirty="0"/>
              <a:t>Industrial </a:t>
            </a:r>
            <a:r>
              <a:rPr lang="en-US" sz="1100" dirty="0"/>
              <a:t>(Structure, Paved Parking, Pavement, Sidewalk, Patio, </a:t>
            </a:r>
            <a:r>
              <a:rPr lang="en-US" sz="1100" dirty="0">
                <a:solidFill>
                  <a:srgbClr val="0070C0"/>
                </a:solidFill>
              </a:rPr>
              <a:t>Compacted Soil</a:t>
            </a:r>
            <a:r>
              <a:rPr lang="en-US" sz="1100" dirty="0"/>
              <a:t>, Unpaved Parking, Open Storage, Unpaved Athletic Field, </a:t>
            </a:r>
            <a:r>
              <a:rPr lang="en-US" sz="1100" dirty="0">
                <a:solidFill>
                  <a:srgbClr val="0070C0"/>
                </a:solidFill>
              </a:rPr>
              <a:t>Gravel/Sandpit</a:t>
            </a:r>
            <a:r>
              <a:rPr lang="en-US" sz="1100" dirty="0"/>
              <a:t>)</a:t>
            </a:r>
          </a:p>
          <a:p>
            <a:endParaRPr lang="en-US" sz="1100" dirty="0"/>
          </a:p>
          <a:p>
            <a:r>
              <a:rPr lang="en-US" sz="1100" b="1" dirty="0"/>
              <a:t>Special Purpose </a:t>
            </a:r>
            <a:r>
              <a:rPr lang="en-US" sz="1100" dirty="0"/>
              <a:t>(Structure, </a:t>
            </a:r>
            <a:r>
              <a:rPr lang="en-US" sz="1100" dirty="0">
                <a:solidFill>
                  <a:srgbClr val="0070C0"/>
                </a:solidFill>
              </a:rPr>
              <a:t>Unpaved Athletic Field</a:t>
            </a:r>
            <a:r>
              <a:rPr lang="en-US" sz="1100" dirty="0"/>
              <a:t>, Patio, Sidewalk, Pavement, Paved Driveway, Paved Parking, </a:t>
            </a:r>
            <a:r>
              <a:rPr lang="en-US" sz="1100" dirty="0">
                <a:solidFill>
                  <a:srgbClr val="0070C0"/>
                </a:solidFill>
              </a:rPr>
              <a:t>Recreation Field</a:t>
            </a:r>
            <a:r>
              <a:rPr lang="en-US" sz="1100" dirty="0"/>
              <a:t>, Compacted Soil, Open Storage)</a:t>
            </a:r>
          </a:p>
          <a:p>
            <a:endParaRPr lang="en-US" sz="1100" dirty="0"/>
          </a:p>
          <a:p>
            <a:endParaRPr lang="en-US" sz="1100" dirty="0"/>
          </a:p>
          <a:p>
            <a:r>
              <a:rPr lang="en-US" sz="1200" dirty="0">
                <a:solidFill>
                  <a:srgbClr val="0070C0"/>
                </a:solidFill>
              </a:rPr>
              <a:t>We know there are SOME identifiers for each zone. How do we know the model will pick these up?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00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D23BF2-F07B-4FC7-BD3C-3BA9111F8E0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530850" cy="641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Data Exploration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43150-6BD4-435F-A7FD-A2371D9C2A74}"/>
              </a:ext>
            </a:extLst>
          </p:cNvPr>
          <p:cNvSpPr txBox="1"/>
          <p:nvPr/>
        </p:nvSpPr>
        <p:spPr>
          <a:xfrm>
            <a:off x="1301115" y="641350"/>
            <a:ext cx="10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5375B2-C786-4481-8977-A49B32F2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010682"/>
            <a:ext cx="2834670" cy="1924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767ED5-A217-470F-8F30-F5FE1CC15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3461394"/>
            <a:ext cx="2857500" cy="19543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0F4B8B-3504-4959-A1E7-BE348529E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070" y="1098871"/>
            <a:ext cx="2831956" cy="19050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561FBD-BCAF-47DE-929E-51EDAAF69276}"/>
              </a:ext>
            </a:extLst>
          </p:cNvPr>
          <p:cNvSpPr txBox="1"/>
          <p:nvPr/>
        </p:nvSpPr>
        <p:spPr>
          <a:xfrm>
            <a:off x="4223701" y="735408"/>
            <a:ext cx="309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Unpaved Athletic Field (%Area)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B23A81-065C-4A69-8536-518D7F7AE0C5}"/>
              </a:ext>
            </a:extLst>
          </p:cNvPr>
          <p:cNvSpPr txBox="1"/>
          <p:nvPr/>
        </p:nvSpPr>
        <p:spPr>
          <a:xfrm>
            <a:off x="5044462" y="3092062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Patio (Count)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9B0ED5-2CA0-4B92-B414-DC90A587D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576" y="3461394"/>
            <a:ext cx="2838450" cy="188988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CB4CC354-B51C-4BAD-BD3D-43F14D50CD74}"/>
              </a:ext>
            </a:extLst>
          </p:cNvPr>
          <p:cNvSpPr/>
          <p:nvPr/>
        </p:nvSpPr>
        <p:spPr>
          <a:xfrm>
            <a:off x="5752573" y="1390223"/>
            <a:ext cx="1047168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E93FF9-34D3-43F6-A130-7632D759F0FD}"/>
              </a:ext>
            </a:extLst>
          </p:cNvPr>
          <p:cNvSpPr/>
          <p:nvPr/>
        </p:nvSpPr>
        <p:spPr>
          <a:xfrm>
            <a:off x="5048832" y="4889084"/>
            <a:ext cx="1047168" cy="3119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FE333-CB23-4FED-947F-35FC5C9A30E5}"/>
              </a:ext>
            </a:extLst>
          </p:cNvPr>
          <p:cNvSpPr txBox="1"/>
          <p:nvPr/>
        </p:nvSpPr>
        <p:spPr>
          <a:xfrm>
            <a:off x="109675" y="5476875"/>
            <a:ext cx="7368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There are some identifiers, but not many unique.</a:t>
            </a:r>
          </a:p>
          <a:p>
            <a:r>
              <a:rPr lang="en-US" sz="1600" dirty="0"/>
              <a:t>There exists features in all labels (ex: Res, Comm, Special, and Industrial all have Tanks)</a:t>
            </a:r>
          </a:p>
          <a:p>
            <a:r>
              <a:rPr lang="en-US" sz="1600" dirty="0"/>
              <a:t>Too many features to look at all relationships.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FB52E8-3DA0-4950-8DB9-9493EAA12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469" y="3549583"/>
            <a:ext cx="2800350" cy="18981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894699-C37B-4CF2-A3D2-2C77F52AD963}"/>
              </a:ext>
            </a:extLst>
          </p:cNvPr>
          <p:cNvSpPr txBox="1"/>
          <p:nvPr/>
        </p:nvSpPr>
        <p:spPr>
          <a:xfrm>
            <a:off x="9165805" y="3232986"/>
            <a:ext cx="137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Tank (Count)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E9BBDB-902A-4133-9A62-06154D3ADE7B}"/>
              </a:ext>
            </a:extLst>
          </p:cNvPr>
          <p:cNvSpPr/>
          <p:nvPr/>
        </p:nvSpPr>
        <p:spPr>
          <a:xfrm>
            <a:off x="9567644" y="3523026"/>
            <a:ext cx="1457707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DFA593-FBAC-41B2-AF16-42CA9EA88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317" y="1098871"/>
            <a:ext cx="2884502" cy="19724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44DF95-2D91-40F9-878D-6881CDB8A0E1}"/>
              </a:ext>
            </a:extLst>
          </p:cNvPr>
          <p:cNvSpPr txBox="1"/>
          <p:nvPr/>
        </p:nvSpPr>
        <p:spPr>
          <a:xfrm>
            <a:off x="8895249" y="762152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Courtyard (%Area)</a:t>
            </a:r>
          </a:p>
        </p:txBody>
      </p:sp>
    </p:spTree>
    <p:extLst>
      <p:ext uri="{BB962C8B-B14F-4D97-AF65-F5344CB8AC3E}">
        <p14:creationId xmlns:p14="http://schemas.microsoft.com/office/powerpoint/2010/main" val="20500213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400</TotalTime>
  <Words>890</Words>
  <Application>Microsoft Office PowerPoint</Application>
  <PresentationFormat>Widescreen</PresentationFormat>
  <Paragraphs>123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Retrospect</vt:lpstr>
      <vt:lpstr>Zoning District Prediction using Data Mining Techniques</vt:lpstr>
      <vt:lpstr>Introduction</vt:lpstr>
      <vt:lpstr>Datasets</vt:lpstr>
      <vt:lpstr>PowerPoint Presentation</vt:lpstr>
      <vt:lpstr>Data Processing Workflow</vt:lpstr>
      <vt:lpstr>Feature Selection</vt:lpstr>
      <vt:lpstr>PowerPoint Presentation</vt:lpstr>
      <vt:lpstr>Data Exploration and Analysis</vt:lpstr>
      <vt:lpstr>PowerPoint Presentation</vt:lpstr>
      <vt:lpstr>Results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Zoning District Prediction using Data Mining Techniques</dc:title>
  <dc:creator>Daniel Le</dc:creator>
  <cp:lastModifiedBy>Daniel Le</cp:lastModifiedBy>
  <cp:revision>24</cp:revision>
  <dcterms:created xsi:type="dcterms:W3CDTF">2019-05-08T07:10:45Z</dcterms:created>
  <dcterms:modified xsi:type="dcterms:W3CDTF">2019-05-08T22:44:09Z</dcterms:modified>
</cp:coreProperties>
</file>